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R2 score</c:v>
                </c:pt>
              </c:strCache>
            </c:strRef>
          </c:tx>
          <c:spPr>
            <a:solidFill>
              <a:srgbClr val="1D7A49"/>
            </a:solidFill>
          </c:spPr>
          <c:cat>
            <c:strRef>
              <c:f>Sheet1!$A$2:$A$4</c:f>
              <c:strCache>
                <c:ptCount val="3"/>
                <c:pt idx="0">
                  <c:v>LSTM</c:v>
                </c:pt>
                <c:pt idx="1">
                  <c:v>XGBoost</c:v>
                </c:pt>
                <c:pt idx="2">
                  <c:v>Physics-guided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0.29416269063949585</c:v>
                </c:pt>
                <c:pt idx="1">
                  <c:v>0.7556127423729537</c:v>
                </c:pt>
                <c:pt idx="2">
                  <c:v>0.7554224812122894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.0"/>
          <c:min val="0.0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685800"/>
            <a:ext cx="3657600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7400" b="1">
                <a:solidFill>
                  <a:srgbClr val="FFFFFF"/>
                </a:solidFill>
                <a:latin typeface="Aptos"/>
              </a:rPr>
              <a:t>GFIS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572768"/>
            <a:ext cx="475488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0">
                <a:solidFill>
                  <a:srgbClr val="F5F7F4"/>
                </a:solidFill>
                <a:latin typeface="Aptos"/>
              </a:rPr>
              <a:t>Green Fuel Intelligence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423160"/>
            <a:ext cx="7498079" cy="1325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ptos"/>
              </a:rPr>
              <a:t>Physics-guided AI digital twin for biogas methane production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3977639"/>
            <a:ext cx="658368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0">
                <a:solidFill>
                  <a:srgbClr val="F5F7F4"/>
                </a:solidFill>
                <a:latin typeface="Aptos"/>
              </a:rPr>
              <a:t>A hybrid ML system for methane-yield prediction, stability soft sensing, simulation, and optimization.</a:t>
            </a:r>
          </a:p>
        </p:txBody>
      </p:sp>
      <p:sp>
        <p:nvSpPr>
          <p:cNvPr id="6" name="Arc 5"/>
          <p:cNvSpPr/>
          <p:nvPr/>
        </p:nvSpPr>
        <p:spPr>
          <a:xfrm>
            <a:off x="8412480" y="1051560"/>
            <a:ext cx="2286000" cy="1828800"/>
          </a:xfrm>
          <a:prstGeom prst="arc">
            <a:avLst/>
          </a:prstGeom>
          <a:ln w="101600">
            <a:solidFill>
              <a:srgbClr val="1D7A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275320" y="1874519"/>
            <a:ext cx="2560320" cy="2971800"/>
          </a:xfrm>
          <a:prstGeom prst="roundRect">
            <a:avLst/>
          </a:prstGeom>
          <a:solidFill>
            <a:srgbClr val="1F4C36"/>
          </a:solidFill>
          <a:ln w="25400">
            <a:solidFill>
              <a:srgbClr val="1D7A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41080" y="3611880"/>
            <a:ext cx="201168" cy="201168"/>
          </a:xfrm>
          <a:prstGeom prst="ellipse">
            <a:avLst/>
          </a:prstGeom>
          <a:solidFill>
            <a:srgbClr val="F5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9235440" y="3154680"/>
            <a:ext cx="201168" cy="201168"/>
          </a:xfrm>
          <a:prstGeom prst="ellipse">
            <a:avLst/>
          </a:prstGeom>
          <a:solidFill>
            <a:srgbClr val="F5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829800" y="2697480"/>
            <a:ext cx="201168" cy="201168"/>
          </a:xfrm>
          <a:prstGeom prst="ellipse">
            <a:avLst/>
          </a:prstGeom>
          <a:solidFill>
            <a:srgbClr val="F5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79592"/>
            <a:ext cx="36576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F5F7F4"/>
                </a:solidFill>
                <a:latin typeface="Aptos"/>
              </a:rPr>
              <a:t>2026 Dissertation Prototype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CONTRIBUTION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9692640" cy="5669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200" b="1">
                <a:solidFill>
                  <a:srgbClr val="15201B"/>
                </a:solidFill>
                <a:latin typeface="Aptos"/>
              </a:rPr>
              <a:t>What the dissertation can claim now.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987552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5201B"/>
                </a:solidFill>
                <a:latin typeface="Aptos"/>
              </a:defRPr>
            </a:pPr>
            <a:r>
              <a:t>A runnable physics-guided AI prototype for anaerobic digestion methane prediction.</a:t>
            </a:r>
          </a:p>
          <a:p>
            <a:pPr>
              <a:spcAft>
                <a:spcPts val="800"/>
              </a:spcAft>
              <a:defRPr sz="2000">
                <a:solidFill>
                  <a:srgbClr val="15201B"/>
                </a:solidFill>
                <a:latin typeface="Aptos"/>
              </a:defRPr>
            </a:pPr>
            <a:r>
              <a:t>A soft sensor for VFA/ALK stability monitoring.</a:t>
            </a:r>
          </a:p>
          <a:p>
            <a:pPr>
              <a:spcAft>
                <a:spcPts val="800"/>
              </a:spcAft>
              <a:defRPr sz="2000">
                <a:solidFill>
                  <a:srgbClr val="15201B"/>
                </a:solidFill>
                <a:latin typeface="Aptos"/>
              </a:defRPr>
            </a:pPr>
            <a:r>
              <a:t>A digital twin workflow with prediction, simulation, optimization, and logging.</a:t>
            </a:r>
          </a:p>
          <a:p>
            <a:pPr>
              <a:spcAft>
                <a:spcPts val="800"/>
              </a:spcAft>
              <a:defRPr sz="2000">
                <a:solidFill>
                  <a:srgbClr val="15201B"/>
                </a:solidFill>
                <a:latin typeface="Aptos"/>
              </a:defRPr>
            </a:pPr>
            <a:r>
              <a:t>A deployment-ready structure covering API, dashboard, HTML site, Docker, Ubuntu VM, and ROS2/Gazebo extension.</a:t>
            </a:r>
          </a:p>
          <a:p>
            <a:pPr>
              <a:spcAft>
                <a:spcPts val="800"/>
              </a:spcAft>
              <a:defRPr sz="2000">
                <a:solidFill>
                  <a:srgbClr val="15201B"/>
                </a:solidFill>
                <a:latin typeface="Aptos"/>
              </a:defRPr>
            </a:pPr>
            <a:r>
              <a:t>A defensible research path from synthetic validation to future real plant data.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5715000"/>
            <a:ext cx="950976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D7A49"/>
                </a:solidFill>
                <a:latin typeface="Aptos"/>
              </a:rPr>
              <a:t>Next: real data ingestion, SHAP plots, improved LSTM training, and final dissertation report integration.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51560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000" b="1">
                <a:solidFill>
                  <a:srgbClr val="15201B"/>
                </a:solidFill>
                <a:latin typeface="Aptos"/>
              </a:rPr>
              <a:t>Biogas plants are nonlinear systems; operators need predictions they can trust.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572768"/>
            <a:ext cx="10698480" cy="12700"/>
          </a:xfrm>
          <a:prstGeom prst="rect">
            <a:avLst/>
          </a:prstGeom>
          <a:solidFill>
            <a:srgbClr val="D2DC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011680"/>
            <a:ext cx="22860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1727A"/>
                </a:solidFill>
                <a:latin typeface="Aptos"/>
              </a:rPr>
              <a:t>Process complexity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40" y="1993392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0">
                <a:solidFill>
                  <a:srgbClr val="15201B"/>
                </a:solidFill>
                <a:latin typeface="Aptos"/>
              </a:rPr>
              <a:t>Temperature, pH, OLR, HRT, TS, VS, C/N and moisture interact over time.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063240"/>
            <a:ext cx="22860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1727A"/>
                </a:solidFill>
                <a:latin typeface="Aptos"/>
              </a:rPr>
              <a:t>Model gap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4640" y="3044952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0">
                <a:solidFill>
                  <a:srgbClr val="15201B"/>
                </a:solidFill>
                <a:latin typeface="Aptos"/>
              </a:rPr>
              <a:t>ADM1 is mechanistic but heavy; pure ML is fast but can become physically inconsistent.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114800"/>
            <a:ext cx="22860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1727A"/>
                </a:solidFill>
                <a:latin typeface="Aptos"/>
              </a:rPr>
              <a:t>Operational need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4096512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0">
                <a:solidFill>
                  <a:srgbClr val="15201B"/>
                </a:solidFill>
                <a:latin typeface="Aptos"/>
              </a:rPr>
              <a:t>A plant operator needs methane yield, stability warning, and what-if simulation before changing setpoints.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5532120"/>
            <a:ext cx="8686800" cy="4114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D7A49"/>
                </a:solidFill>
                <a:latin typeface="Aptos"/>
              </a:rPr>
              <a:t>GFIS bridges mechanistic feasibility and deployable AI.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987552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000" b="1">
                <a:solidFill>
                  <a:srgbClr val="15201B"/>
                </a:solidFill>
                <a:latin typeface="Aptos"/>
              </a:rPr>
              <a:t>From dissertation prototype to industrial decision-support platform.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920240"/>
            <a:ext cx="242316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9536" y="2121408"/>
            <a:ext cx="18288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200" b="1">
                <a:solidFill>
                  <a:srgbClr val="1D7A49"/>
                </a:solidFill>
                <a:latin typeface="Aptos"/>
              </a:rPr>
              <a:t>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536" y="2679192"/>
            <a:ext cx="192024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Synthetic AD data
FastAPI + dashboard
SQLite logging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2606040"/>
            <a:ext cx="3657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4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01568" y="1920240"/>
            <a:ext cx="242316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02736" y="2121408"/>
            <a:ext cx="18288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200" b="1">
                <a:solidFill>
                  <a:srgbClr val="1D7A49"/>
                </a:solidFill>
                <a:latin typeface="Aptos"/>
              </a:rPr>
              <a:t>Semester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02736" y="2679192"/>
            <a:ext cx="192024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Model evaluation
Viva demo
Final report artifacts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606040"/>
            <a:ext cx="3657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4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44768" y="1920240"/>
            <a:ext cx="242316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45936" y="2121408"/>
            <a:ext cx="18288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200" b="1">
                <a:solidFill>
                  <a:srgbClr val="1D7A49"/>
                </a:solidFill>
                <a:latin typeface="Aptos"/>
              </a:rPr>
              <a:t>Plant-ready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5936" y="2679192"/>
            <a:ext cx="192024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SCADA/IoT ingestion
PostgreSQL
Operator dashboard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0" y="2606040"/>
            <a:ext cx="3657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4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87967" y="1920240"/>
            <a:ext cx="242316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089136" y="2121408"/>
            <a:ext cx="18288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200" b="1">
                <a:solidFill>
                  <a:srgbClr val="1D7A49"/>
                </a:solidFill>
                <a:latin typeface="Aptos"/>
              </a:rPr>
              <a:t>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89136" y="2679192"/>
            <a:ext cx="192024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ROS2/Gazebo
Gasification module
Edge deployment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5230368"/>
            <a:ext cx="9966960" cy="5486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0">
                <a:solidFill>
                  <a:srgbClr val="5D6D64"/>
                </a:solidFill>
                <a:latin typeface="Aptos"/>
              </a:rPr>
              <a:t>Scope discipline: anaerobic digestion is the implemented core; gasification remains an extensible future module.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PIPELINE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969264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000" b="1">
                <a:solidFill>
                  <a:srgbClr val="15201B"/>
                </a:solidFill>
                <a:latin typeface="Aptos"/>
              </a:rPr>
              <a:t>End-to-end machine-learning and digital-twin pipeline.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12648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Synthetic / SCADA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1408" y="2542032"/>
            <a:ext cx="32004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0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377439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87168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Features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87168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lags + rolling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95927" y="2542032"/>
            <a:ext cx="32004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0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51959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61688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Models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61688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XGBoost + LSTM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70448" y="2542032"/>
            <a:ext cx="32004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0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79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36207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Physics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36207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VS upper bound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44967" y="2542032"/>
            <a:ext cx="32004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0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01000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10727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Soft sensor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10727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VFA/ALK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19488" y="2542032"/>
            <a:ext cx="32004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000" b="1">
                <a:solidFill>
                  <a:srgbClr val="11727A"/>
                </a:solidFill>
                <a:latin typeface="Aptos"/>
              </a:rPr>
              <a:t>→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75520" y="2148840"/>
            <a:ext cx="1600200" cy="1143000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985248" y="2331720"/>
            <a:ext cx="1325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>
                <a:solidFill>
                  <a:srgbClr val="1D7A49"/>
                </a:solidFill>
                <a:latin typeface="Aptos"/>
              </a:rPr>
              <a:t>Twin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5248" y="2697480"/>
            <a:ext cx="13258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0">
                <a:solidFill>
                  <a:srgbClr val="15201B"/>
                </a:solidFill>
                <a:latin typeface="Aptos"/>
              </a:rPr>
              <a:t>simulate + optimize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4251960"/>
            <a:ext cx="9601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15201B"/>
                </a:solidFill>
                <a:latin typeface="Aptos"/>
              </a:defRPr>
            </a:pPr>
            <a:r>
              <a:t>Prediction output: methane yield with feasibility status.</a:t>
            </a:r>
          </a:p>
          <a:p>
            <a:pPr>
              <a:spcAft>
                <a:spcPts val="800"/>
              </a:spcAft>
              <a:defRPr sz="1800">
                <a:solidFill>
                  <a:srgbClr val="15201B"/>
                </a:solidFill>
                <a:latin typeface="Aptos"/>
              </a:defRPr>
            </a:pPr>
            <a:r>
              <a:t>Stability output: VFA/ALK ratio and Stable / Warning / Critical label.</a:t>
            </a:r>
          </a:p>
          <a:p>
            <a:pPr>
              <a:spcAft>
                <a:spcPts val="800"/>
              </a:spcAft>
              <a:defRPr sz="1800">
                <a:solidFill>
                  <a:srgbClr val="15201B"/>
                </a:solidFill>
                <a:latin typeface="Aptos"/>
              </a:defRPr>
            </a:pPr>
            <a:r>
              <a:t>Audit output: experiments, predictions, and simulations logged to SQLite.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05840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900" b="1">
                <a:solidFill>
                  <a:srgbClr val="15201B"/>
                </a:solidFill>
                <a:latin typeface="Aptos"/>
              </a:rPr>
              <a:t>GFIS is layered so research, software, and deployment stay connected.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645920"/>
            <a:ext cx="9875520" cy="694944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1792224"/>
            <a:ext cx="192024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1727A"/>
                </a:solidFill>
                <a:latin typeface="Aptos"/>
              </a:rPr>
              <a:t>Interface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1801368"/>
            <a:ext cx="70408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15201B"/>
                </a:solidFill>
                <a:latin typeface="Aptos"/>
              </a:rPr>
              <a:t>HTML control room • Streamlit • FastAPI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468880"/>
            <a:ext cx="9875520" cy="69494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2615184"/>
            <a:ext cx="192024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1727A"/>
                </a:solidFill>
                <a:latin typeface="Aptos"/>
              </a:rPr>
              <a:t>Digital twin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3240" y="2624328"/>
            <a:ext cx="70408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15201B"/>
                </a:solidFill>
                <a:latin typeface="Aptos"/>
              </a:rPr>
              <a:t>what-if simulation • optimization • logging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291840"/>
            <a:ext cx="9875520" cy="694944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3438144"/>
            <a:ext cx="192024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1727A"/>
                </a:solidFill>
                <a:latin typeface="Aptos"/>
              </a:rPr>
              <a:t>AI engine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3447288"/>
            <a:ext cx="70408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15201B"/>
                </a:solidFill>
                <a:latin typeface="Aptos"/>
              </a:rPr>
              <a:t>XGBoost • LSTM • validation-weighted ensemble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4114800"/>
            <a:ext cx="9875520" cy="69494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43000" y="4261104"/>
            <a:ext cx="192024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1727A"/>
                </a:solidFill>
                <a:latin typeface="Aptos"/>
              </a:rPr>
              <a:t>Physics + soft sensor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4270248"/>
            <a:ext cx="70408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15201B"/>
                </a:solidFill>
                <a:latin typeface="Aptos"/>
              </a:rPr>
              <a:t>VS methane bound • VFA/ALK stability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937760"/>
            <a:ext cx="9875520" cy="694944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43000" y="5084064"/>
            <a:ext cx="192024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1727A"/>
                </a:solidFill>
                <a:latin typeface="Aptos"/>
              </a:rPr>
              <a:t>Data foundation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63240" y="5093208"/>
            <a:ext cx="70408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15201B"/>
                </a:solidFill>
                <a:latin typeface="Aptos"/>
              </a:rPr>
              <a:t>synthetic AD dataset • preprocessing • SQLite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DATASET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14984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900" b="1">
                <a:solidFill>
                  <a:srgbClr val="15201B"/>
                </a:solidFill>
                <a:latin typeface="Aptos"/>
              </a:rPr>
              <a:t>The synthetic reactor now includes temporal inertia, making it suitable for sequence modeling.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temperature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23160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96312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pH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233672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OLR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97879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71031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HRT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35240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08392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372600" y="1874519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45752" y="2002536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VS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8952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C/N ratio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23160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496312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ambient temp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60520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33672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moisture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897879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71031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methane lag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635240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08392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VFA/ALK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72600" y="2587752"/>
            <a:ext cx="1600200" cy="475488"/>
          </a:xfrm>
          <a:prstGeom prst="roundRect">
            <a:avLst/>
          </a:prstGeom>
          <a:solidFill>
            <a:srgbClr val="F5F7F4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445752" y="2715768"/>
            <a:ext cx="141732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15201B"/>
                </a:solidFill>
                <a:latin typeface="Aptos"/>
              </a:rPr>
              <a:t>stability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" y="4160520"/>
            <a:ext cx="21945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1">
                <a:solidFill>
                  <a:srgbClr val="1D7A49"/>
                </a:solidFill>
                <a:latin typeface="Aptos"/>
              </a:rPr>
              <a:t>Feature engineering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0" y="4069080"/>
            <a:ext cx="37490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Missing-value repair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Standard scaling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Lag features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Rolling means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OLR/HRT and VS/TS ratios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6560" y="4160520"/>
            <a:ext cx="201168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1">
                <a:solidFill>
                  <a:srgbClr val="1D7A49"/>
                </a:solidFill>
                <a:latin typeface="Aptos"/>
              </a:rPr>
              <a:t>Target outputs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4069080"/>
            <a:ext cx="24688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Methane yield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Physics violation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VFA/ALK ratio</a:t>
            </a:r>
          </a:p>
          <a:p>
            <a:pPr>
              <a:spcAft>
                <a:spcPts val="800"/>
              </a:spcAft>
              <a:defRPr sz="1600">
                <a:solidFill>
                  <a:srgbClr val="15201B"/>
                </a:solidFill>
                <a:latin typeface="Aptos"/>
              </a:defRPr>
            </a:pPr>
            <a:r>
              <a:t>Stability class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987552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000" b="1">
                <a:solidFill>
                  <a:srgbClr val="15201B"/>
                </a:solidFill>
                <a:latin typeface="Aptos"/>
              </a:rPr>
              <a:t>Current model comparison on the GFIS synthetic AD dataset.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777240" y="1737360"/>
          <a:ext cx="5852160" cy="35661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15200" y="1938528"/>
            <a:ext cx="31089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D7A49"/>
                </a:solidFill>
                <a:latin typeface="Aptos"/>
              </a:rPr>
              <a:t>Physics violations: 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2633472"/>
            <a:ext cx="31089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1727A"/>
                </a:solidFill>
                <a:latin typeface="Aptos"/>
              </a:rPr>
              <a:t>Best R2: 0.756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60920" y="3364992"/>
            <a:ext cx="324612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D6D64"/>
                </a:solidFill>
                <a:latin typeface="Aptos"/>
              </a:rPr>
              <a:t>The tabular model is strongest on synthetic data; LSTM remains part of the architecture for plant time-series integration.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987552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3000" b="1">
                <a:solidFill>
                  <a:srgbClr val="15201B"/>
                </a:solidFill>
                <a:latin typeface="Aptos"/>
              </a:rPr>
              <a:t>The prototype now has three connected interfaces.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828800"/>
            <a:ext cx="9784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99339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FastAPI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54680" y="2011680"/>
            <a:ext cx="29260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11727A"/>
                </a:solidFill>
                <a:latin typeface="Aptos"/>
              </a:rPr>
              <a:t>http://127.0.0.1:8010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2011680"/>
            <a:ext cx="347472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predict • simulate • optimize • evaluate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953512"/>
            <a:ext cx="9784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118104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Streamlit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3136392"/>
            <a:ext cx="29260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11727A"/>
                </a:solidFill>
                <a:latin typeface="Aptos"/>
              </a:rPr>
              <a:t>http://127.0.0.1:8510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3136392"/>
            <a:ext cx="347472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rapid model dashboard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4078224"/>
            <a:ext cx="9784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4242816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HTML control room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54680" y="4261104"/>
            <a:ext cx="29260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11727A"/>
                </a:solidFill>
                <a:latin typeface="Aptos"/>
              </a:rPr>
              <a:t>http://127.0.0.1:8520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4261104"/>
            <a:ext cx="347472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5201B"/>
                </a:solidFill>
                <a:latin typeface="Aptos"/>
              </a:rPr>
              <a:t>animated plant simulation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47472"/>
            <a:ext cx="19202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00" b="1">
                <a:solidFill>
                  <a:srgbClr val="11727A"/>
                </a:solidFill>
                <a:latin typeface="Aptos"/>
              </a:rPr>
              <a:t>DEPLOYMENT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24128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900" b="1">
                <a:solidFill>
                  <a:srgbClr val="15201B"/>
                </a:solidFill>
                <a:latin typeface="Aptos"/>
              </a:rPr>
              <a:t>Deployment path: local prototype to Ubuntu VM, Docker, and simulated plant integration.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828800"/>
            <a:ext cx="210312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Local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2331720"/>
            <a:ext cx="23317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Python package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FastAPI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HTML + Streamlit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83279" y="1828800"/>
            <a:ext cx="210312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Ubuntu VM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3279" y="2331720"/>
            <a:ext cx="23317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22.04/24.04 LTS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venv setup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open plant dashboard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1828800"/>
            <a:ext cx="210312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Docker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72200" y="2331720"/>
            <a:ext cx="23317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API container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nginx frontend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mounted data/models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1828800"/>
            <a:ext cx="210312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1D7A49"/>
                </a:solidFill>
                <a:latin typeface="Aptos"/>
              </a:rPr>
              <a:t>ROS2/Gazebo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0" y="2331720"/>
            <a:ext cx="23317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sensor topics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actuator topics</a:t>
            </a:r>
          </a:p>
          <a:p>
            <a:pPr>
              <a:spcAft>
                <a:spcPts val="800"/>
              </a:spcAft>
              <a:defRPr sz="1500">
                <a:solidFill>
                  <a:srgbClr val="15201B"/>
                </a:solidFill>
                <a:latin typeface="Aptos"/>
              </a:defRPr>
            </a:pPr>
            <a:r>
              <a:t>future telemetry bridge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440680"/>
            <a:ext cx="9875520" cy="4114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0">
                <a:solidFill>
                  <a:srgbClr val="5D6D64"/>
                </a:solidFill>
                <a:latin typeface="Aptos"/>
              </a:rPr>
              <a:t>Industrial note: gasification is positioned as a future waste-to-energy module, not the implemented dissertation core.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46520"/>
            <a:ext cx="365760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800" b="0">
                <a:solidFill>
                  <a:srgbClr val="5D6D64"/>
                </a:solidFill>
                <a:latin typeface="Aptos"/>
              </a:rPr>
              <a:t>GFIS | BITS Pilani M.Tech AIML |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